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37"/>
  </p:notesMasterIdLst>
  <p:sldIdLst>
    <p:sldId id="774" r:id="rId2"/>
    <p:sldId id="817" r:id="rId3"/>
    <p:sldId id="800" r:id="rId4"/>
    <p:sldId id="801" r:id="rId5"/>
    <p:sldId id="802" r:id="rId6"/>
    <p:sldId id="794" r:id="rId7"/>
    <p:sldId id="803" r:id="rId8"/>
    <p:sldId id="804" r:id="rId9"/>
    <p:sldId id="805" r:id="rId10"/>
    <p:sldId id="806" r:id="rId11"/>
    <p:sldId id="807" r:id="rId12"/>
    <p:sldId id="809" r:id="rId13"/>
    <p:sldId id="810" r:id="rId14"/>
    <p:sldId id="811" r:id="rId15"/>
    <p:sldId id="812" r:id="rId16"/>
    <p:sldId id="813" r:id="rId17"/>
    <p:sldId id="814" r:id="rId18"/>
    <p:sldId id="815" r:id="rId19"/>
    <p:sldId id="816" r:id="rId20"/>
    <p:sldId id="808" r:id="rId21"/>
    <p:sldId id="661" r:id="rId22"/>
    <p:sldId id="662" r:id="rId23"/>
    <p:sldId id="663" r:id="rId24"/>
    <p:sldId id="664" r:id="rId25"/>
    <p:sldId id="665" r:id="rId26"/>
    <p:sldId id="666" r:id="rId27"/>
    <p:sldId id="689" r:id="rId28"/>
    <p:sldId id="690" r:id="rId29"/>
    <p:sldId id="681" r:id="rId30"/>
    <p:sldId id="682" r:id="rId31"/>
    <p:sldId id="683" r:id="rId32"/>
    <p:sldId id="684" r:id="rId33"/>
    <p:sldId id="686" r:id="rId34"/>
    <p:sldId id="687" r:id="rId35"/>
    <p:sldId id="688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7"/>
    <p:restoredTop sz="94789"/>
  </p:normalViewPr>
  <p:slideViewPr>
    <p:cSldViewPr snapToGrid="0" snapToObjects="1">
      <p:cViewPr varScale="1">
        <p:scale>
          <a:sx n="154" d="100"/>
          <a:sy n="154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50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043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659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376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051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6698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122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06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B8E91B-D366-034E-8294-1DF9125031B0}" type="slidenum">
              <a:rPr lang="en-US"/>
              <a:pPr/>
              <a:t>21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550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F5E9E4-787B-004E-8396-631E3177C0DD}" type="slidenum">
              <a:rPr lang="en-US"/>
              <a:pPr/>
              <a:t>22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271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C9E37B-2728-0A4F-8547-0E8728A1D6DC}" type="slidenum">
              <a:rPr lang="en-US"/>
              <a:pPr/>
              <a:t>23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43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880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C40A0E-18C8-6F42-B7FE-43B260F31935}" type="slidenum">
              <a:rPr lang="en-US"/>
              <a:pPr/>
              <a:t>24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793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1F643-DE14-0949-876D-7492D1B45DF8}" type="slidenum">
              <a:rPr lang="en-US"/>
              <a:pPr/>
              <a:t>25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747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D04E0-27AA-134D-B26C-E61A2FE8C192}" type="slidenum">
              <a:rPr lang="en-US"/>
              <a:pPr/>
              <a:t>26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832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AF0E4D-0F2D-1943-A53C-3241B80EA534}" type="slidenum">
              <a:rPr lang="en-US"/>
              <a:pPr/>
              <a:t>27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0966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6E47D-EA0D-604A-9B67-7D757AF5249F}" type="slidenum">
              <a:rPr lang="en-US"/>
              <a:pPr/>
              <a:t>28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B09AA9-CAB4-9445-A6DD-DA3A13A4B825}" type="slidenum">
              <a:rPr lang="en-US"/>
              <a:pPr/>
              <a:t>29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209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0E8E15-C5E4-8847-A90E-2BC757EC3B2D}" type="slidenum">
              <a:rPr lang="en-US"/>
              <a:pPr/>
              <a:t>30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5904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26C7BA-3911-6C44-BE27-B6B02AF9B062}" type="slidenum">
              <a:rPr lang="en-US"/>
              <a:pPr/>
              <a:t>31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534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974043-CAF6-5643-B619-5F62D418C4CB}" type="slidenum">
              <a:rPr lang="en-US"/>
              <a:pPr/>
              <a:t>32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450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6931AC-DA96-0E4A-BCEF-FC9147E850F5}" type="slidenum">
              <a:rPr lang="en-US"/>
              <a:pPr/>
              <a:t>33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303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916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84832D-7499-6148-96D8-6EB5287B78EF}" type="slidenum">
              <a:rPr lang="en-US"/>
              <a:pPr/>
              <a:t>34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28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C12D9-11B7-A042-B21A-CC28E7920DA9}" type="slidenum">
              <a:rPr lang="en-US"/>
              <a:pPr/>
              <a:t>35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94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933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449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55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904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445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5912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2" y="1267635"/>
            <a:ext cx="3066865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Adquisición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7845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olution.mov" descr="resolution.mov">
            <a:hlinkClick r:id="" action="ppaction://media"/>
            <a:extLst>
              <a:ext uri="{FF2B5EF4-FFF2-40B4-BE49-F238E27FC236}">
                <a16:creationId xmlns:a16="http://schemas.microsoft.com/office/drawing/2014/main" id="{9BF236C1-6ADA-A24C-BC7F-7976AD31C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5348" y="724054"/>
            <a:ext cx="3850929" cy="37375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0386B4-A954-3C4E-A174-5E2EF2F3DB8C}"/>
              </a:ext>
            </a:extLst>
          </p:cNvPr>
          <p:cNvSpPr/>
          <p:nvPr/>
        </p:nvSpPr>
        <p:spPr>
          <a:xfrm>
            <a:off x="2153265" y="501446"/>
            <a:ext cx="4579375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EBDDD2-E386-7F42-B67D-FE4A20DA2E16}"/>
              </a:ext>
            </a:extLst>
          </p:cNvPr>
          <p:cNvSpPr/>
          <p:nvPr/>
        </p:nvSpPr>
        <p:spPr>
          <a:xfrm>
            <a:off x="2061087" y="4426158"/>
            <a:ext cx="4579375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68A90-E083-F543-8D1B-7468B76AD9E7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544E6D-19AE-9743-B1EF-9C818649B359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A10A2-BD27-A24D-A0FF-00864434B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41"/>
          <a:stretch/>
        </p:blipFill>
        <p:spPr>
          <a:xfrm>
            <a:off x="1424974" y="560743"/>
            <a:ext cx="5566955" cy="567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D39E7-8901-B547-9F34-33191E178E0E}"/>
              </a:ext>
            </a:extLst>
          </p:cNvPr>
          <p:cNvSpPr txBox="1"/>
          <p:nvPr/>
        </p:nvSpPr>
        <p:spPr>
          <a:xfrm>
            <a:off x="1541207" y="743486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256 tonos de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gris</a:t>
            </a:r>
            <a:endParaRPr lang="en-US" sz="105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C9669-CF3F-064A-B1FB-103DC3C25B2E}"/>
              </a:ext>
            </a:extLst>
          </p:cNvPr>
          <p:cNvSpPr txBox="1"/>
          <p:nvPr/>
        </p:nvSpPr>
        <p:spPr>
          <a:xfrm>
            <a:off x="1529417" y="1251317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FF24C-248E-CF4C-9ECA-CB4D68ADA973}"/>
              </a:ext>
            </a:extLst>
          </p:cNvPr>
          <p:cNvSpPr txBox="1"/>
          <p:nvPr/>
        </p:nvSpPr>
        <p:spPr>
          <a:xfrm>
            <a:off x="1516795" y="1815443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884F4-73D2-C845-B317-712F9A1C9346}"/>
              </a:ext>
            </a:extLst>
          </p:cNvPr>
          <p:cNvSpPr txBox="1"/>
          <p:nvPr/>
        </p:nvSpPr>
        <p:spPr>
          <a:xfrm>
            <a:off x="1529417" y="2373969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D44D2-990F-8949-9D4D-CEFAC25FB767}"/>
              </a:ext>
            </a:extLst>
          </p:cNvPr>
          <p:cNvSpPr txBox="1"/>
          <p:nvPr/>
        </p:nvSpPr>
        <p:spPr>
          <a:xfrm>
            <a:off x="1526353" y="2898443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54D2D-CA92-324B-9412-2AF4780DB464}"/>
              </a:ext>
            </a:extLst>
          </p:cNvPr>
          <p:cNvSpPr txBox="1"/>
          <p:nvPr/>
        </p:nvSpPr>
        <p:spPr>
          <a:xfrm>
            <a:off x="1541207" y="3443127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7ADB28-11B2-474D-923A-6E31BB0D0CF4}"/>
              </a:ext>
            </a:extLst>
          </p:cNvPr>
          <p:cNvSpPr txBox="1"/>
          <p:nvPr/>
        </p:nvSpPr>
        <p:spPr>
          <a:xfrm>
            <a:off x="1564884" y="3987811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90A59-7832-3D41-96EA-0AE01E78BE90}"/>
              </a:ext>
            </a:extLst>
          </p:cNvPr>
          <p:cNvSpPr txBox="1"/>
          <p:nvPr/>
        </p:nvSpPr>
        <p:spPr>
          <a:xfrm>
            <a:off x="1564884" y="4512285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414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A10A2-BD27-A24D-A0FF-00864434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74" y="560742"/>
            <a:ext cx="5566955" cy="4413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D39E7-8901-B547-9F34-33191E178E0E}"/>
              </a:ext>
            </a:extLst>
          </p:cNvPr>
          <p:cNvSpPr txBox="1"/>
          <p:nvPr/>
        </p:nvSpPr>
        <p:spPr>
          <a:xfrm>
            <a:off x="1541207" y="743486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256 tonos de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gris</a:t>
            </a:r>
            <a:endParaRPr lang="en-US" sz="105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C9669-CF3F-064A-B1FB-103DC3C25B2E}"/>
              </a:ext>
            </a:extLst>
          </p:cNvPr>
          <p:cNvSpPr txBox="1"/>
          <p:nvPr/>
        </p:nvSpPr>
        <p:spPr>
          <a:xfrm>
            <a:off x="1529417" y="1251317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FF24C-248E-CF4C-9ECA-CB4D68ADA973}"/>
              </a:ext>
            </a:extLst>
          </p:cNvPr>
          <p:cNvSpPr txBox="1"/>
          <p:nvPr/>
        </p:nvSpPr>
        <p:spPr>
          <a:xfrm>
            <a:off x="1516795" y="1815443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884F4-73D2-C845-B317-712F9A1C9346}"/>
              </a:ext>
            </a:extLst>
          </p:cNvPr>
          <p:cNvSpPr txBox="1"/>
          <p:nvPr/>
        </p:nvSpPr>
        <p:spPr>
          <a:xfrm>
            <a:off x="1529417" y="2373969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D44D2-990F-8949-9D4D-CEFAC25FB767}"/>
              </a:ext>
            </a:extLst>
          </p:cNvPr>
          <p:cNvSpPr txBox="1"/>
          <p:nvPr/>
        </p:nvSpPr>
        <p:spPr>
          <a:xfrm>
            <a:off x="1526353" y="2898443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54D2D-CA92-324B-9412-2AF4780DB464}"/>
              </a:ext>
            </a:extLst>
          </p:cNvPr>
          <p:cNvSpPr txBox="1"/>
          <p:nvPr/>
        </p:nvSpPr>
        <p:spPr>
          <a:xfrm>
            <a:off x="1541207" y="3443127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7ADB28-11B2-474D-923A-6E31BB0D0CF4}"/>
              </a:ext>
            </a:extLst>
          </p:cNvPr>
          <p:cNvSpPr txBox="1"/>
          <p:nvPr/>
        </p:nvSpPr>
        <p:spPr>
          <a:xfrm>
            <a:off x="1564884" y="3987811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90A59-7832-3D41-96EA-0AE01E78BE90}"/>
              </a:ext>
            </a:extLst>
          </p:cNvPr>
          <p:cNvSpPr txBox="1"/>
          <p:nvPr/>
        </p:nvSpPr>
        <p:spPr>
          <a:xfrm>
            <a:off x="1564884" y="4512285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D33DF2-09E6-E44E-A302-5A970C212912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D8AB7-68E4-3642-A2F5-FD09875775D1}"/>
              </a:ext>
            </a:extLst>
          </p:cNvPr>
          <p:cNvGrpSpPr/>
          <p:nvPr/>
        </p:nvGrpSpPr>
        <p:grpSpPr>
          <a:xfrm>
            <a:off x="1467811" y="560742"/>
            <a:ext cx="5300472" cy="4413209"/>
            <a:chOff x="1467811" y="560742"/>
            <a:chExt cx="5300472" cy="441320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91A6CA-97C6-2A44-9F3E-E159ADE5F301}"/>
                </a:ext>
              </a:extLst>
            </p:cNvPr>
            <p:cNvCxnSpPr/>
            <p:nvPr/>
          </p:nvCxnSpPr>
          <p:spPr>
            <a:xfrm>
              <a:off x="1467811" y="560742"/>
              <a:ext cx="0" cy="44132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DAD5D14-048B-F841-B6BA-983ED89FF0F9}"/>
                </a:ext>
              </a:extLst>
            </p:cNvPr>
            <p:cNvCxnSpPr/>
            <p:nvPr/>
          </p:nvCxnSpPr>
          <p:spPr>
            <a:xfrm>
              <a:off x="6768283" y="560742"/>
              <a:ext cx="0" cy="44132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539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256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4131B-1E63-774A-9C50-86363F35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20" y="957656"/>
            <a:ext cx="3413168" cy="3372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8A6FC6-3711-7A45-859D-E71DCCC1638D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8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128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4131B-1E63-774A-9C50-86363F35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20" y="957656"/>
            <a:ext cx="3413168" cy="3372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2E4E36-E736-3F4F-8080-FC2BBF10ECA5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349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64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4AA13-5D5F-D445-9EAF-D3EE687FB8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81" y="957656"/>
            <a:ext cx="3358830" cy="3372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7FCFFE-A46E-5A44-98F4-3E8A05499E8C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43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32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FBD98-3F07-784D-8321-599ABCE4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58" y="936314"/>
            <a:ext cx="3387988" cy="33609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C4AB1-2530-1945-9039-0DABD331D898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30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16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DB986-00AC-D84B-928B-00BB525AB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32" y="901188"/>
            <a:ext cx="3444133" cy="34441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5B6A75-D0D3-7D49-85C9-34AF932B0B0C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6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063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8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65FFB-3DE0-0041-8D07-0AB25FC186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81" y="952144"/>
            <a:ext cx="3348151" cy="3308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CD714-3942-2F45-A056-930BA7CD217A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1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33686" y="4377501"/>
            <a:ext cx="1063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4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1FA8D-42EC-5A49-BF4A-D467CC2F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39" y="937174"/>
            <a:ext cx="3326756" cy="3313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FB4AFA-3CA5-204F-AC31-38384D29F2EF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4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1101338" y="2156251"/>
            <a:ext cx="6941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Adquisición de Imágenes</a:t>
            </a:r>
          </a:p>
        </p:txBody>
      </p:sp>
    </p:spTree>
    <p:extLst>
      <p:ext uri="{BB962C8B-B14F-4D97-AF65-F5344CB8AC3E}">
        <p14:creationId xmlns:p14="http://schemas.microsoft.com/office/powerpoint/2010/main" val="452042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33686" y="4377501"/>
            <a:ext cx="1063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2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1FA8D-42EC-5A49-BF4A-D467CC2F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19" y="937174"/>
            <a:ext cx="3313396" cy="3313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495C1-EC76-314C-A08A-1E221DD812BF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379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Conceptos Básicos</a:t>
            </a:r>
          </a:p>
        </p:txBody>
      </p:sp>
      <p:grpSp>
        <p:nvGrpSpPr>
          <p:cNvPr id="43011" name="Group 13"/>
          <p:cNvGrpSpPr>
            <a:grpSpLocks/>
          </p:cNvGrpSpPr>
          <p:nvPr/>
        </p:nvGrpSpPr>
        <p:grpSpPr bwMode="auto">
          <a:xfrm>
            <a:off x="1314450" y="1045369"/>
            <a:ext cx="6523435" cy="3326606"/>
            <a:chOff x="0" y="0"/>
            <a:chExt cx="6088" cy="3104"/>
          </a:xfrm>
        </p:grpSpPr>
        <p:sp>
          <p:nvSpPr>
            <p:cNvPr id="43012" name="Rectangle 14"/>
            <p:cNvSpPr>
              <a:spLocks/>
            </p:cNvSpPr>
            <p:nvPr/>
          </p:nvSpPr>
          <p:spPr bwMode="auto">
            <a:xfrm>
              <a:off x="0" y="0"/>
              <a:ext cx="6088" cy="3104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pic>
          <p:nvPicPr>
            <p:cNvPr id="43013" name="Picture 1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8" y="88"/>
              <a:ext cx="5584" cy="2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9" name="Group 3"/>
          <p:cNvGrpSpPr>
            <a:grpSpLocks/>
          </p:cNvGrpSpPr>
          <p:nvPr/>
        </p:nvGrpSpPr>
        <p:grpSpPr bwMode="auto">
          <a:xfrm>
            <a:off x="1247776" y="1154907"/>
            <a:ext cx="6669881" cy="3274219"/>
            <a:chOff x="0" y="0"/>
            <a:chExt cx="6224" cy="3056"/>
          </a:xfrm>
        </p:grpSpPr>
        <p:sp>
          <p:nvSpPr>
            <p:cNvPr id="45060" name="Rectangle 4"/>
            <p:cNvSpPr>
              <a:spLocks/>
            </p:cNvSpPr>
            <p:nvPr/>
          </p:nvSpPr>
          <p:spPr bwMode="auto">
            <a:xfrm>
              <a:off x="0" y="0"/>
              <a:ext cx="6224" cy="305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0" y="480"/>
              <a:ext cx="5904" cy="2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1ECFD680-6291-B14B-B072-5C07B8DC6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Conceptos Básicos</a:t>
            </a:r>
          </a:p>
        </p:txBody>
      </p:sp>
    </p:spTree>
  </p:cSld>
  <p:clrMapOvr>
    <a:masterClrMapping/>
  </p:clrMapOvr>
  <p:transition spd="med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3329" y="1335881"/>
            <a:ext cx="5409009" cy="312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Rectangle 4"/>
          <p:cNvSpPr>
            <a:spLocks/>
          </p:cNvSpPr>
          <p:nvPr/>
        </p:nvSpPr>
        <p:spPr bwMode="auto">
          <a:xfrm>
            <a:off x="2042461" y="992743"/>
            <a:ext cx="23099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 defTabSz="616744"/>
            <a:r>
              <a:rPr lang="en-US" sz="1200">
                <a:latin typeface="Helvetica Neue Light" charset="0"/>
                <a:sym typeface="Helvetica Neue Light" charset="0"/>
              </a:rPr>
              <a:t>Imagen contínua proyectada sobre</a:t>
            </a:r>
          </a:p>
          <a:p>
            <a:pPr algn="ctr" defTabSz="616744"/>
            <a:r>
              <a:rPr lang="en-US" sz="1200">
                <a:latin typeface="Helvetica Neue Light" charset="0"/>
                <a:sym typeface="Helvetica Neue Light" charset="0"/>
              </a:rPr>
              <a:t>un arreglo de sensores</a:t>
            </a:r>
          </a:p>
        </p:txBody>
      </p:sp>
      <p:sp>
        <p:nvSpPr>
          <p:cNvPr id="47109" name="Rectangle 5"/>
          <p:cNvSpPr>
            <a:spLocks/>
          </p:cNvSpPr>
          <p:nvPr/>
        </p:nvSpPr>
        <p:spPr bwMode="auto">
          <a:xfrm>
            <a:off x="4775933" y="992743"/>
            <a:ext cx="22698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 defTabSz="616744"/>
            <a:r>
              <a:rPr lang="en-US" sz="1200">
                <a:latin typeface="Helvetica Neue Light" charset="0"/>
                <a:sym typeface="Helvetica Neue Light" charset="0"/>
              </a:rPr>
              <a:t>Resultado obtenido al muestrear y</a:t>
            </a:r>
          </a:p>
          <a:p>
            <a:pPr algn="ctr" defTabSz="616744"/>
            <a:r>
              <a:rPr lang="en-US" sz="1200">
                <a:latin typeface="Helvetica Neue Light" charset="0"/>
                <a:sym typeface="Helvetica Neue Light" charset="0"/>
              </a:rPr>
              <a:t>cuantizar la imagen.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686DD1F-E34B-F341-84DB-999F67E96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Conceptos Básicos</a:t>
            </a:r>
          </a:p>
        </p:txBody>
      </p:sp>
    </p:spTree>
  </p:cSld>
  <p:clrMapOvr>
    <a:masterClrMapping/>
  </p:clrMapOvr>
  <p:transition spd="med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9016" y="1612106"/>
            <a:ext cx="3196828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3742" y="1688307"/>
            <a:ext cx="2374106" cy="24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Rectangle 8"/>
          <p:cNvSpPr>
            <a:spLocks/>
          </p:cNvSpPr>
          <p:nvPr/>
        </p:nvSpPr>
        <p:spPr bwMode="auto">
          <a:xfrm>
            <a:off x="1716881" y="4253255"/>
            <a:ext cx="2289088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defTabSz="616744"/>
            <a:r>
              <a:rPr lang="en-US" sz="1050">
                <a:sym typeface="Helvetica Neue Light" charset="0"/>
              </a:rPr>
              <a:t>Imagen graficada como una superficie</a:t>
            </a:r>
          </a:p>
        </p:txBody>
      </p:sp>
      <p:sp>
        <p:nvSpPr>
          <p:cNvPr id="51206" name="Rectangle 9"/>
          <p:cNvSpPr>
            <a:spLocks/>
          </p:cNvSpPr>
          <p:nvPr/>
        </p:nvSpPr>
        <p:spPr bwMode="auto">
          <a:xfrm>
            <a:off x="4880372" y="4063604"/>
            <a:ext cx="3086100" cy="45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defTabSz="616744"/>
            <a:r>
              <a:rPr lang="en-US" sz="1050">
                <a:sym typeface="Helvetica Neue Light" charset="0"/>
              </a:rPr>
              <a:t>Imagen graficada como un arreglo visual de intensidad</a:t>
            </a:r>
          </a:p>
        </p:txBody>
      </p:sp>
      <p:sp>
        <p:nvSpPr>
          <p:cNvPr id="51207" name="Rectangle 12"/>
          <p:cNvSpPr>
            <a:spLocks/>
          </p:cNvSpPr>
          <p:nvPr/>
        </p:nvSpPr>
        <p:spPr bwMode="auto">
          <a:xfrm>
            <a:off x="1622822" y="922259"/>
            <a:ext cx="5791200" cy="758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defTabSz="616744"/>
            <a:r>
              <a:rPr lang="es-ES" sz="1500" dirty="0">
                <a:sym typeface="Helvetica Neue Light" charset="0"/>
              </a:rPr>
              <a:t>Sea </a:t>
            </a:r>
            <a:r>
              <a:rPr lang="es-ES" sz="1500" i="1" dirty="0">
                <a:latin typeface="Times New Roman" charset="0"/>
                <a:sym typeface="Helvetica Neue Light" charset="0"/>
              </a:rPr>
              <a:t>f</a:t>
            </a:r>
            <a:r>
              <a:rPr lang="es-ES" sz="1500" dirty="0">
                <a:latin typeface="Times New Roman" charset="0"/>
                <a:sym typeface="Helvetica Neue Light" charset="0"/>
              </a:rPr>
              <a:t>(</a:t>
            </a:r>
            <a:r>
              <a:rPr lang="es-ES" sz="1500" i="1" dirty="0" err="1">
                <a:latin typeface="Times New Roman" charset="0"/>
                <a:sym typeface="Helvetica Neue Light" charset="0"/>
              </a:rPr>
              <a:t>x,y</a:t>
            </a:r>
            <a:r>
              <a:rPr lang="es-ES" sz="1500" dirty="0">
                <a:latin typeface="Times New Roman" charset="0"/>
                <a:sym typeface="Helvetica Neue Light" charset="0"/>
              </a:rPr>
              <a:t>)</a:t>
            </a:r>
            <a:r>
              <a:rPr lang="es-ES" sz="1500" dirty="0">
                <a:sym typeface="Helvetica Neue Light" charset="0"/>
              </a:rPr>
              <a:t> una función de imagen continua de dos variables </a:t>
            </a:r>
            <a:r>
              <a:rPr lang="es-ES" sz="1500" dirty="0">
                <a:latin typeface="Times New Roman" charset="0"/>
                <a:sym typeface="Helvetica Neue Light" charset="0"/>
              </a:rPr>
              <a:t>(</a:t>
            </a:r>
            <a:r>
              <a:rPr lang="es-ES" sz="1500" i="1" dirty="0" err="1">
                <a:latin typeface="Times New Roman" charset="0"/>
                <a:sym typeface="Helvetica Neue Light" charset="0"/>
              </a:rPr>
              <a:t>x,y</a:t>
            </a:r>
            <a:r>
              <a:rPr lang="es-ES" sz="1500" dirty="0">
                <a:latin typeface="Times New Roman" charset="0"/>
                <a:sym typeface="Helvetica Neue Light" charset="0"/>
              </a:rPr>
              <a:t>)</a:t>
            </a:r>
            <a:r>
              <a:rPr lang="es-ES" sz="1500" dirty="0">
                <a:sym typeface="Helvetica Neue Light" charset="0"/>
              </a:rPr>
              <a:t> por muestreo y </a:t>
            </a:r>
            <a:r>
              <a:rPr lang="es-ES" sz="1500" dirty="0" err="1">
                <a:sym typeface="Helvetica Neue Light" charset="0"/>
              </a:rPr>
              <a:t>cuantización</a:t>
            </a:r>
            <a:r>
              <a:rPr lang="es-ES" sz="1500" dirty="0">
                <a:sym typeface="Helvetica Neue Light" charset="0"/>
              </a:rPr>
              <a:t> se convierte en una imagen digital (arreglo) de M x N.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3013A7-E92C-154C-A389-E405951FB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Representación</a:t>
            </a:r>
          </a:p>
        </p:txBody>
      </p:sp>
    </p:spTree>
  </p:cSld>
  <p:clrMapOvr>
    <a:masterClrMapping/>
  </p:clrMapOvr>
  <p:transition spd="med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9263" y="1112044"/>
            <a:ext cx="2374106" cy="24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Rectangle 4"/>
          <p:cNvSpPr>
            <a:spLocks/>
          </p:cNvSpPr>
          <p:nvPr/>
        </p:nvSpPr>
        <p:spPr bwMode="auto">
          <a:xfrm>
            <a:off x="1435894" y="3487341"/>
            <a:ext cx="3086100" cy="45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defTabSz="616744"/>
            <a:r>
              <a:rPr lang="en-US" sz="1050">
                <a:sym typeface="Helvetica Neue Light" charset="0"/>
              </a:rPr>
              <a:t>Imagen graficada como un arreglo visual de intensidad</a:t>
            </a:r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0619" y="1181100"/>
            <a:ext cx="2134791" cy="227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4" name="Rectangle 6"/>
          <p:cNvSpPr>
            <a:spLocks/>
          </p:cNvSpPr>
          <p:nvPr/>
        </p:nvSpPr>
        <p:spPr bwMode="auto">
          <a:xfrm>
            <a:off x="4822031" y="3487341"/>
            <a:ext cx="3086100" cy="45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defTabSz="616744"/>
            <a:r>
              <a:rPr lang="en-US" sz="1050">
                <a:sym typeface="Helvetica Neue Light" charset="0"/>
              </a:rPr>
              <a:t>Imagen mostrada como un arreglo 2-D numérico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1BBE85A-A7F0-554C-8B7B-43515F4D5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Representación</a:t>
            </a:r>
          </a:p>
        </p:txBody>
      </p:sp>
    </p:spTree>
  </p:cSld>
  <p:clrMapOvr>
    <a:masterClrMapping/>
  </p:clrMapOvr>
  <p:transition spd="med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1194" y="1203722"/>
            <a:ext cx="5272088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0110" y="3150394"/>
            <a:ext cx="359211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53663D4-21CB-134C-8ED9-20A3D007A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Representación</a:t>
            </a:r>
          </a:p>
        </p:txBody>
      </p:sp>
    </p:spTree>
  </p:cSld>
  <p:clrMapOvr>
    <a:masterClrMapping/>
  </p:clrMapOvr>
  <p:transition spd="med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7550" y="359569"/>
            <a:ext cx="25146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74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63" y="2521744"/>
            <a:ext cx="2028825" cy="203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564606" y="673894"/>
            <a:ext cx="1500188" cy="1843088"/>
            <a:chOff x="1194" y="894"/>
            <a:chExt cx="1260" cy="1548"/>
          </a:xfrm>
        </p:grpSpPr>
        <p:sp>
          <p:nvSpPr>
            <p:cNvPr id="57366" name="Rectangle 5"/>
            <p:cNvSpPr>
              <a:spLocks noChangeArrowheads="1"/>
            </p:cNvSpPr>
            <p:nvPr/>
          </p:nvSpPr>
          <p:spPr bwMode="auto">
            <a:xfrm>
              <a:off x="2190" y="894"/>
              <a:ext cx="264" cy="270"/>
            </a:xfrm>
            <a:prstGeom prst="rect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67" name="Line 6"/>
            <p:cNvSpPr>
              <a:spLocks noChangeShapeType="1"/>
            </p:cNvSpPr>
            <p:nvPr/>
          </p:nvSpPr>
          <p:spPr bwMode="auto">
            <a:xfrm flipH="1">
              <a:off x="1194" y="1164"/>
              <a:ext cx="990" cy="1278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813322" y="2528887"/>
            <a:ext cx="4037409" cy="2052638"/>
            <a:chOff x="563" y="2452"/>
            <a:chExt cx="3391" cy="1724"/>
          </a:xfrm>
        </p:grpSpPr>
        <p:pic>
          <p:nvPicPr>
            <p:cNvPr id="57363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12" y="2452"/>
              <a:ext cx="2142" cy="1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64" name="Line 9"/>
            <p:cNvSpPr>
              <a:spLocks noChangeShapeType="1"/>
            </p:cNvSpPr>
            <p:nvPr/>
          </p:nvSpPr>
          <p:spPr bwMode="auto">
            <a:xfrm flipV="1">
              <a:off x="774" y="3396"/>
              <a:ext cx="1032" cy="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65" name="Rectangle 10"/>
            <p:cNvSpPr>
              <a:spLocks noChangeArrowheads="1"/>
            </p:cNvSpPr>
            <p:nvPr/>
          </p:nvSpPr>
          <p:spPr bwMode="auto">
            <a:xfrm>
              <a:off x="563" y="3305"/>
              <a:ext cx="222" cy="216"/>
            </a:xfrm>
            <a:prstGeom prst="rect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826669" y="2771776"/>
            <a:ext cx="4208860" cy="1365647"/>
            <a:chOff x="2254" y="2656"/>
            <a:chExt cx="3535" cy="1147"/>
          </a:xfrm>
        </p:grpSpPr>
        <p:pic>
          <p:nvPicPr>
            <p:cNvPr id="573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140" y="2838"/>
              <a:ext cx="1620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3" name="Rectangle 13"/>
            <p:cNvSpPr>
              <a:spLocks noChangeArrowheads="1"/>
            </p:cNvSpPr>
            <p:nvPr/>
          </p:nvSpPr>
          <p:spPr bwMode="auto">
            <a:xfrm>
              <a:off x="2254" y="2656"/>
              <a:ext cx="1050" cy="1056"/>
            </a:xfrm>
            <a:prstGeom prst="rect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4" name="Line 14"/>
            <p:cNvSpPr>
              <a:spLocks noChangeShapeType="1"/>
            </p:cNvSpPr>
            <p:nvPr/>
          </p:nvSpPr>
          <p:spPr bwMode="auto">
            <a:xfrm>
              <a:off x="4104" y="3012"/>
              <a:ext cx="1656" cy="0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5" name="Line 15"/>
            <p:cNvSpPr>
              <a:spLocks noChangeShapeType="1"/>
            </p:cNvSpPr>
            <p:nvPr/>
          </p:nvSpPr>
          <p:spPr bwMode="auto">
            <a:xfrm>
              <a:off x="4133" y="3167"/>
              <a:ext cx="1656" cy="0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6" name="Line 16"/>
            <p:cNvSpPr>
              <a:spLocks noChangeShapeType="1"/>
            </p:cNvSpPr>
            <p:nvPr/>
          </p:nvSpPr>
          <p:spPr bwMode="auto">
            <a:xfrm>
              <a:off x="4133" y="3317"/>
              <a:ext cx="1656" cy="0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7" name="Line 17"/>
            <p:cNvSpPr>
              <a:spLocks noChangeShapeType="1"/>
            </p:cNvSpPr>
            <p:nvPr/>
          </p:nvSpPr>
          <p:spPr bwMode="auto">
            <a:xfrm>
              <a:off x="4127" y="3479"/>
              <a:ext cx="1656" cy="0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8" name="Line 18"/>
            <p:cNvSpPr>
              <a:spLocks noChangeShapeType="1"/>
            </p:cNvSpPr>
            <p:nvPr/>
          </p:nvSpPr>
          <p:spPr bwMode="auto">
            <a:xfrm rot="5400000" flipH="1">
              <a:off x="3923" y="3263"/>
              <a:ext cx="1074" cy="6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9" name="Line 19"/>
            <p:cNvSpPr>
              <a:spLocks noChangeShapeType="1"/>
            </p:cNvSpPr>
            <p:nvPr/>
          </p:nvSpPr>
          <p:spPr bwMode="auto">
            <a:xfrm rot="5400000" flipH="1">
              <a:off x="4240" y="3256"/>
              <a:ext cx="1074" cy="6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60" name="Line 20"/>
            <p:cNvSpPr>
              <a:spLocks noChangeShapeType="1"/>
            </p:cNvSpPr>
            <p:nvPr/>
          </p:nvSpPr>
          <p:spPr bwMode="auto">
            <a:xfrm rot="5400000" flipH="1">
              <a:off x="4558" y="3262"/>
              <a:ext cx="1074" cy="6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61" name="Line 21"/>
            <p:cNvSpPr>
              <a:spLocks noChangeShapeType="1"/>
            </p:cNvSpPr>
            <p:nvPr/>
          </p:nvSpPr>
          <p:spPr bwMode="auto">
            <a:xfrm rot="5400000" flipH="1">
              <a:off x="4888" y="3256"/>
              <a:ext cx="1074" cy="6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62" name="Line 22"/>
            <p:cNvSpPr>
              <a:spLocks noChangeShapeType="1"/>
            </p:cNvSpPr>
            <p:nvPr/>
          </p:nvSpPr>
          <p:spPr bwMode="auto">
            <a:xfrm flipV="1">
              <a:off x="3323" y="3401"/>
              <a:ext cx="810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</p:grpSp>
      <p:sp>
        <p:nvSpPr>
          <p:cNvPr id="24" name="Rectangle 2">
            <a:extLst>
              <a:ext uri="{FF2B5EF4-FFF2-40B4-BE49-F238E27FC236}">
                <a16:creationId xmlns:a16="http://schemas.microsoft.com/office/drawing/2014/main" id="{F3BD72F0-0967-F742-928A-5E537E5EF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Representación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825" y="1047274"/>
            <a:ext cx="1797844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Line 3"/>
          <p:cNvSpPr>
            <a:spLocks noChangeShapeType="1"/>
          </p:cNvSpPr>
          <p:nvPr/>
        </p:nvSpPr>
        <p:spPr bwMode="auto">
          <a:xfrm flipH="1" flipV="1">
            <a:off x="1419225" y="733425"/>
            <a:ext cx="9525" cy="12668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2696821" y="740718"/>
            <a:ext cx="24878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r"/>
            <a:r>
              <a:rPr lang="es-CL" sz="900" b="1"/>
              <a:t>y</a:t>
            </a:r>
            <a:endParaRPr lang="es-ES" sz="900" b="1"/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1450237" y="1721793"/>
            <a:ext cx="24878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r"/>
            <a:r>
              <a:rPr lang="es-CL" sz="900" b="1"/>
              <a:t>x</a:t>
            </a:r>
            <a:endParaRPr lang="es-ES" sz="900" b="1"/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 rot="-5400000" flipH="1" flipV="1">
            <a:off x="2182416" y="-27384"/>
            <a:ext cx="0" cy="15240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63466" y="1359694"/>
            <a:ext cx="4495801" cy="3529013"/>
            <a:chOff x="1529" y="1142"/>
            <a:chExt cx="3776" cy="2964"/>
          </a:xfrm>
        </p:grpSpPr>
        <p:pic>
          <p:nvPicPr>
            <p:cNvPr id="59401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86" y="1142"/>
              <a:ext cx="3619" cy="29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2" name="Line 9"/>
            <p:cNvSpPr>
              <a:spLocks noChangeShapeType="1"/>
            </p:cNvSpPr>
            <p:nvPr/>
          </p:nvSpPr>
          <p:spPr bwMode="auto">
            <a:xfrm>
              <a:off x="1864" y="2464"/>
              <a:ext cx="280" cy="320"/>
            </a:xfrm>
            <a:prstGeom prst="line">
              <a:avLst/>
            </a:prstGeom>
            <a:noFill/>
            <a:ln w="38100">
              <a:solidFill>
                <a:srgbClr val="1C1C1C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9403" name="Line 10"/>
            <p:cNvSpPr>
              <a:spLocks noChangeShapeType="1"/>
            </p:cNvSpPr>
            <p:nvPr/>
          </p:nvSpPr>
          <p:spPr bwMode="auto">
            <a:xfrm flipV="1">
              <a:off x="1849" y="2233"/>
              <a:ext cx="512" cy="232"/>
            </a:xfrm>
            <a:prstGeom prst="line">
              <a:avLst/>
            </a:prstGeom>
            <a:noFill/>
            <a:ln w="38100">
              <a:solidFill>
                <a:srgbClr val="1C1C1C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9404" name="Line 11"/>
            <p:cNvSpPr>
              <a:spLocks noChangeShapeType="1"/>
            </p:cNvSpPr>
            <p:nvPr/>
          </p:nvSpPr>
          <p:spPr bwMode="auto">
            <a:xfrm flipV="1">
              <a:off x="1866" y="2066"/>
              <a:ext cx="8" cy="392"/>
            </a:xfrm>
            <a:prstGeom prst="line">
              <a:avLst/>
            </a:prstGeom>
            <a:noFill/>
            <a:ln w="38100">
              <a:solidFill>
                <a:srgbClr val="1C1C1C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9405" name="Rectangle 12"/>
            <p:cNvSpPr>
              <a:spLocks noChangeArrowheads="1"/>
            </p:cNvSpPr>
            <p:nvPr/>
          </p:nvSpPr>
          <p:spPr bwMode="auto">
            <a:xfrm>
              <a:off x="1819" y="2543"/>
              <a:ext cx="20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900" b="1"/>
                <a:t>x</a:t>
              </a:r>
              <a:endParaRPr lang="es-ES" sz="900" b="1"/>
            </a:p>
          </p:txBody>
        </p:sp>
        <p:sp>
          <p:nvSpPr>
            <p:cNvPr id="59406" name="Rectangle 13"/>
            <p:cNvSpPr>
              <a:spLocks noChangeArrowheads="1"/>
            </p:cNvSpPr>
            <p:nvPr/>
          </p:nvSpPr>
          <p:spPr bwMode="auto">
            <a:xfrm>
              <a:off x="2132" y="2057"/>
              <a:ext cx="20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900" b="1"/>
                <a:t>y</a:t>
              </a:r>
              <a:endParaRPr lang="es-ES" sz="900" b="1"/>
            </a:p>
          </p:txBody>
        </p:sp>
        <p:sp>
          <p:nvSpPr>
            <p:cNvPr id="59407" name="Rectangle 14"/>
            <p:cNvSpPr>
              <a:spLocks noChangeArrowheads="1"/>
            </p:cNvSpPr>
            <p:nvPr/>
          </p:nvSpPr>
          <p:spPr bwMode="auto">
            <a:xfrm>
              <a:off x="1529" y="1881"/>
              <a:ext cx="49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900" b="1"/>
                <a:t>z = gris</a:t>
              </a:r>
              <a:endParaRPr lang="es-ES" sz="900" b="1"/>
            </a:p>
          </p:txBody>
        </p: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BF4F2B50-03B4-E94F-AA74-1C5E8E530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Representación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123di_cf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076325"/>
            <a:ext cx="6858000" cy="315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F0880DC-1D0D-1D46-AB2E-1B1BF520E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410">
            <a:extLst>
              <a:ext uri="{FF2B5EF4-FFF2-40B4-BE49-F238E27FC236}">
                <a16:creationId xmlns:a16="http://schemas.microsoft.com/office/drawing/2014/main" id="{61EB50F5-B8C6-794F-BC37-864AD463E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756" y="3209502"/>
            <a:ext cx="90762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Arreglo CCD</a:t>
            </a:r>
          </a:p>
        </p:txBody>
      </p:sp>
      <p:pic>
        <p:nvPicPr>
          <p:cNvPr id="345" name="Picture 344">
            <a:extLst>
              <a:ext uri="{FF2B5EF4-FFF2-40B4-BE49-F238E27FC236}">
                <a16:creationId xmlns:a16="http://schemas.microsoft.com/office/drawing/2014/main" id="{8CA49FDD-DC91-7D44-8E5B-8AD8B8509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14" r="14741"/>
          <a:stretch/>
        </p:blipFill>
        <p:spPr>
          <a:xfrm rot="5400000" flipH="1">
            <a:off x="1697932" y="996440"/>
            <a:ext cx="2234381" cy="2571750"/>
          </a:xfrm>
          <a:prstGeom prst="rect">
            <a:avLst/>
          </a:prstGeom>
        </p:spPr>
      </p:pic>
      <p:sp>
        <p:nvSpPr>
          <p:cNvPr id="346" name="Sun 345">
            <a:extLst>
              <a:ext uri="{FF2B5EF4-FFF2-40B4-BE49-F238E27FC236}">
                <a16:creationId xmlns:a16="http://schemas.microsoft.com/office/drawing/2014/main" id="{3AB6DE07-DBFF-DE47-AAD2-0B5F4E36468D}"/>
              </a:ext>
            </a:extLst>
          </p:cNvPr>
          <p:cNvSpPr/>
          <p:nvPr/>
        </p:nvSpPr>
        <p:spPr>
          <a:xfrm>
            <a:off x="4262284" y="796415"/>
            <a:ext cx="309716" cy="368709"/>
          </a:xfrm>
          <a:prstGeom prst="su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978E18D1-EE0E-9A4B-83E3-00D089ED1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13" y="1152102"/>
            <a:ext cx="2057400" cy="2057400"/>
          </a:xfrm>
          <a:prstGeom prst="rect">
            <a:avLst/>
          </a:prstGeom>
        </p:spPr>
      </p:pic>
      <p:sp>
        <p:nvSpPr>
          <p:cNvPr id="362" name="Rectangle 410">
            <a:extLst>
              <a:ext uri="{FF2B5EF4-FFF2-40B4-BE49-F238E27FC236}">
                <a16:creationId xmlns:a16="http://schemas.microsoft.com/office/drawing/2014/main" id="{807E00EC-6693-3F4E-92A1-B323F5D04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3674" y="843232"/>
            <a:ext cx="115608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Iluminación </a:t>
            </a:r>
            <a:r>
              <a:rPr lang="es-ES_tradnl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[OFF]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CE50FFAF-9977-7245-8D99-6F7E6B31B0C1}"/>
              </a:ext>
            </a:extLst>
          </p:cNvPr>
          <p:cNvSpPr/>
          <p:nvPr/>
        </p:nvSpPr>
        <p:spPr>
          <a:xfrm>
            <a:off x="4501942" y="1932786"/>
            <a:ext cx="276533" cy="496033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0E54441A-D4F7-224A-A819-76D4A1D7568E}"/>
              </a:ext>
            </a:extLst>
          </p:cNvPr>
          <p:cNvSpPr/>
          <p:nvPr/>
        </p:nvSpPr>
        <p:spPr>
          <a:xfrm>
            <a:off x="4330782" y="2063498"/>
            <a:ext cx="159490" cy="2167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1" name="Rectangle 410">
            <a:extLst>
              <a:ext uri="{FF2B5EF4-FFF2-40B4-BE49-F238E27FC236}">
                <a16:creationId xmlns:a16="http://schemas.microsoft.com/office/drawing/2014/main" id="{E11B11B6-EC92-D94C-AA29-8AE4B12F9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81" y="3324918"/>
            <a:ext cx="59984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Objeto</a:t>
            </a:r>
          </a:p>
        </p:txBody>
      </p:sp>
      <p:sp>
        <p:nvSpPr>
          <p:cNvPr id="372" name="Rectangle 410">
            <a:extLst>
              <a:ext uri="{FF2B5EF4-FFF2-40B4-BE49-F238E27FC236}">
                <a16:creationId xmlns:a16="http://schemas.microsoft.com/office/drawing/2014/main" id="{230C01B8-ED5A-4C47-B933-84C32F18F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718" y="2586182"/>
            <a:ext cx="64152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Cámara</a:t>
            </a: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D5D733B4-680F-2B47-A581-E7BF40667737}"/>
              </a:ext>
            </a:extLst>
          </p:cNvPr>
          <p:cNvSpPr/>
          <p:nvPr/>
        </p:nvSpPr>
        <p:spPr>
          <a:xfrm>
            <a:off x="733238" y="283743"/>
            <a:ext cx="4307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Sistema de adquisición de imágenes</a:t>
            </a:r>
            <a:endParaRPr lang="en-US" sz="2000" dirty="0">
              <a:solidFill>
                <a:srgbClr val="FF9300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16A4720B-42F7-4047-9BBE-E97C79E1FCE6}"/>
              </a:ext>
            </a:extLst>
          </p:cNvPr>
          <p:cNvSpPr/>
          <p:nvPr/>
        </p:nvSpPr>
        <p:spPr>
          <a:xfrm>
            <a:off x="1600200" y="980770"/>
            <a:ext cx="2500798" cy="2632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F9077A-1690-BA45-AD25-C01EB1819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84" y="3677752"/>
            <a:ext cx="1205271" cy="10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10">
            <a:extLst>
              <a:ext uri="{FF2B5EF4-FFF2-40B4-BE49-F238E27FC236}">
                <a16:creationId xmlns:a16="http://schemas.microsoft.com/office/drawing/2014/main" id="{841918B6-22DD-B540-A86B-A1A4915CD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555" y="4404736"/>
            <a:ext cx="20185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CCD: </a:t>
            </a:r>
            <a:r>
              <a:rPr lang="es-ES_tradn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Charged-Coupled</a:t>
            </a:r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Device</a:t>
            </a:r>
            <a:endParaRPr lang="es-ES_tradnl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Sensor de la imagen en una cámara</a:t>
            </a:r>
          </a:p>
        </p:txBody>
      </p:sp>
      <p:sp>
        <p:nvSpPr>
          <p:cNvPr id="15" name="Rectangle 410">
            <a:extLst>
              <a:ext uri="{FF2B5EF4-FFF2-40B4-BE49-F238E27FC236}">
                <a16:creationId xmlns:a16="http://schemas.microsoft.com/office/drawing/2014/main" id="{18418D96-CE8A-EF4D-9EEC-76F583898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558" y="4778591"/>
            <a:ext cx="8098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© Wikipedia</a:t>
            </a:r>
          </a:p>
        </p:txBody>
      </p:sp>
    </p:spTree>
    <p:extLst>
      <p:ext uri="{BB962C8B-B14F-4D97-AF65-F5344CB8AC3E}">
        <p14:creationId xmlns:p14="http://schemas.microsoft.com/office/powerpoint/2010/main" val="3173992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1372" y="1120616"/>
            <a:ext cx="6299597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51372" y="3366135"/>
            <a:ext cx="629959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465660" y="794385"/>
            <a:ext cx="3504486" cy="253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050">
                <a:solidFill>
                  <a:srgbClr val="3333CC"/>
                </a:solidFill>
              </a:rPr>
              <a:t>Los sensores de mosaico recogen 25% R y B, y 50% G</a:t>
            </a:r>
            <a:endParaRPr lang="en-US" sz="1050">
              <a:solidFill>
                <a:srgbClr val="3333CC"/>
              </a:solidFill>
            </a:endParaRP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1456135" y="3080385"/>
            <a:ext cx="2882520" cy="253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050">
                <a:solidFill>
                  <a:srgbClr val="3333CC"/>
                </a:solidFill>
              </a:rPr>
              <a:t>Después de una combinación e interpolación</a:t>
            </a:r>
            <a:endParaRPr lang="en-US" sz="1050">
              <a:solidFill>
                <a:srgbClr val="3333CC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826577-6126-124F-9980-2B7733BD4E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123di_fuj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048942"/>
            <a:ext cx="5837635" cy="348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BABB271-34CA-9340-969B-6E5893CE8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123di_fove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3100" y="436960"/>
            <a:ext cx="5495925" cy="440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57CFBBC-C63D-A74C-A7CC-BA3E0BBCA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8069" y="822723"/>
            <a:ext cx="2156222" cy="170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04926" y="2552700"/>
            <a:ext cx="6536531" cy="2449116"/>
            <a:chOff x="0" y="2096"/>
            <a:chExt cx="5490" cy="2057"/>
          </a:xfrm>
        </p:grpSpPr>
        <p:pic>
          <p:nvPicPr>
            <p:cNvPr id="8806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2428"/>
              <a:ext cx="1805" cy="1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0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43" y="2428"/>
              <a:ext cx="1800" cy="1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1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99" y="2426"/>
              <a:ext cx="1788" cy="1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072" name="Text Box 8"/>
            <p:cNvSpPr txBox="1">
              <a:spLocks noChangeArrowheads="1"/>
            </p:cNvSpPr>
            <p:nvPr/>
          </p:nvSpPr>
          <p:spPr bwMode="auto">
            <a:xfrm>
              <a:off x="3378" y="3556"/>
              <a:ext cx="280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1500">
                  <a:solidFill>
                    <a:schemeClr val="bg1"/>
                  </a:solidFill>
                </a:rPr>
                <a:t>G</a:t>
              </a:r>
              <a:endParaRPr lang="es-ES" sz="1500">
                <a:solidFill>
                  <a:schemeClr val="bg1"/>
                </a:solidFill>
              </a:endParaRPr>
            </a:p>
          </p:txBody>
        </p:sp>
        <p:sp>
          <p:nvSpPr>
            <p:cNvPr id="88073" name="Line 9"/>
            <p:cNvSpPr>
              <a:spLocks noChangeShapeType="1"/>
            </p:cNvSpPr>
            <p:nvPr/>
          </p:nvSpPr>
          <p:spPr bwMode="auto">
            <a:xfrm flipH="1">
              <a:off x="1039" y="2096"/>
              <a:ext cx="1704" cy="31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88074" name="Line 10"/>
            <p:cNvSpPr>
              <a:spLocks noChangeShapeType="1"/>
            </p:cNvSpPr>
            <p:nvPr/>
          </p:nvSpPr>
          <p:spPr bwMode="auto">
            <a:xfrm>
              <a:off x="2736" y="2097"/>
              <a:ext cx="1704" cy="31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88075" name="Line 11"/>
            <p:cNvSpPr>
              <a:spLocks noChangeShapeType="1"/>
            </p:cNvSpPr>
            <p:nvPr/>
          </p:nvSpPr>
          <p:spPr bwMode="auto">
            <a:xfrm>
              <a:off x="2737" y="2098"/>
              <a:ext cx="0" cy="33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88076" name="Text Box 12"/>
            <p:cNvSpPr txBox="1">
              <a:spLocks noChangeArrowheads="1"/>
            </p:cNvSpPr>
            <p:nvPr/>
          </p:nvSpPr>
          <p:spPr bwMode="auto">
            <a:xfrm>
              <a:off x="1531" y="3557"/>
              <a:ext cx="272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1500">
                  <a:solidFill>
                    <a:schemeClr val="bg1"/>
                  </a:solidFill>
                </a:rPr>
                <a:t>R</a:t>
              </a:r>
              <a:endParaRPr lang="es-ES" sz="1500">
                <a:solidFill>
                  <a:schemeClr val="bg1"/>
                </a:solidFill>
              </a:endParaRPr>
            </a:p>
          </p:txBody>
        </p:sp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5227" y="3548"/>
              <a:ext cx="26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1500">
                  <a:solidFill>
                    <a:schemeClr val="bg1"/>
                  </a:solidFill>
                </a:rPr>
                <a:t>B</a:t>
              </a:r>
              <a:endParaRPr lang="es-ES" sz="1500">
                <a:solidFill>
                  <a:schemeClr val="bg1"/>
                </a:solidFill>
              </a:endParaRP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1813" y="3882"/>
              <a:ext cx="1738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L" sz="1500"/>
                <a:t>Descomposición RGB</a:t>
              </a:r>
              <a:endParaRPr lang="es-ES" sz="1500"/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777AAFCE-483A-CC44-A054-C20D5F29F6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1285875" y="742950"/>
            <a:ext cx="6562725" cy="1914525"/>
          </a:xfrm>
          <a:prstGeom prst="rect">
            <a:avLst/>
          </a:prstGeom>
          <a:solidFill>
            <a:srgbClr val="C9C9C9"/>
          </a:solidFill>
          <a:ln w="9525">
            <a:solidFill>
              <a:srgbClr val="C1C1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4925" y="2662238"/>
            <a:ext cx="2149079" cy="1684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9247" y="2662238"/>
            <a:ext cx="2143125" cy="1684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9047" y="2659857"/>
            <a:ext cx="2128838" cy="167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5326486" y="4004758"/>
            <a:ext cx="33374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r"/>
            <a:r>
              <a:rPr lang="es-CL" sz="1500">
                <a:solidFill>
                  <a:schemeClr val="bg1"/>
                </a:solidFill>
              </a:rPr>
              <a:t>G</a:t>
            </a:r>
            <a:endParaRPr lang="es-ES" sz="1500">
              <a:solidFill>
                <a:schemeClr val="bg1"/>
              </a:solidFill>
            </a:endParaRP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3127494" y="4005948"/>
            <a:ext cx="32412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r"/>
            <a:r>
              <a:rPr lang="es-CL" sz="1500">
                <a:solidFill>
                  <a:schemeClr val="bg1"/>
                </a:solidFill>
              </a:rPr>
              <a:t>R</a:t>
            </a:r>
            <a:endParaRPr lang="es-ES" sz="1500">
              <a:solidFill>
                <a:schemeClr val="bg1"/>
              </a:solidFill>
            </a:endParaRPr>
          </a:p>
        </p:txBody>
      </p:sp>
      <p:sp>
        <p:nvSpPr>
          <p:cNvPr id="90120" name="Text Box 8"/>
          <p:cNvSpPr txBox="1">
            <a:spLocks noChangeArrowheads="1"/>
          </p:cNvSpPr>
          <p:nvPr/>
        </p:nvSpPr>
        <p:spPr bwMode="auto">
          <a:xfrm>
            <a:off x="7528551" y="3995233"/>
            <a:ext cx="31290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r"/>
            <a:r>
              <a:rPr lang="es-CL" sz="1500">
                <a:solidFill>
                  <a:schemeClr val="bg1"/>
                </a:solidFill>
              </a:rPr>
              <a:t>B</a:t>
            </a:r>
            <a:endParaRPr lang="es-ES" sz="1500">
              <a:solidFill>
                <a:schemeClr val="bg1"/>
              </a:solidFill>
            </a:endParaRPr>
          </a:p>
        </p:txBody>
      </p:sp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3463282" y="4392902"/>
            <a:ext cx="206979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s-CL" sz="1500"/>
              <a:t>Descomposición RGB</a:t>
            </a:r>
            <a:endParaRPr lang="es-ES" sz="1500"/>
          </a:p>
        </p:txBody>
      </p:sp>
      <p:pic>
        <p:nvPicPr>
          <p:cNvPr id="9012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15642" y="758428"/>
            <a:ext cx="2145506" cy="188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23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9963" y="754857"/>
            <a:ext cx="2075260" cy="188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24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01904" y="756047"/>
            <a:ext cx="2076450" cy="188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25" name="Rectangle 13"/>
          <p:cNvSpPr>
            <a:spLocks noChangeArrowheads="1"/>
          </p:cNvSpPr>
          <p:nvPr/>
        </p:nvSpPr>
        <p:spPr bwMode="auto">
          <a:xfrm>
            <a:off x="1595438" y="2390775"/>
            <a:ext cx="1762125" cy="1238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90126" name="Rectangle 14"/>
          <p:cNvSpPr>
            <a:spLocks noChangeArrowheads="1"/>
          </p:cNvSpPr>
          <p:nvPr/>
        </p:nvSpPr>
        <p:spPr bwMode="auto">
          <a:xfrm>
            <a:off x="3758804" y="2382441"/>
            <a:ext cx="1762125" cy="1238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00FF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90127" name="Rectangle 15"/>
          <p:cNvSpPr>
            <a:spLocks noChangeArrowheads="1"/>
          </p:cNvSpPr>
          <p:nvPr/>
        </p:nvSpPr>
        <p:spPr bwMode="auto">
          <a:xfrm>
            <a:off x="5965031" y="2378869"/>
            <a:ext cx="1762125" cy="1238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38F166FA-B53C-234C-8B9B-616696A39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4925" y="2947988"/>
            <a:ext cx="2149079" cy="1684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9247" y="2947988"/>
            <a:ext cx="2143125" cy="1684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9047" y="2945607"/>
            <a:ext cx="2128838" cy="167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1269" name="Picture 5"/>
          <p:cNvPicPr>
            <a:picLocks noChangeAspect="1" noChangeArrowheads="1"/>
          </p:cNvPicPr>
          <p:nvPr/>
        </p:nvPicPr>
        <p:blipFill>
          <a:blip r:embed="rId6">
            <a:grayscl/>
          </a:blip>
          <a:srcRect/>
          <a:stretch>
            <a:fillRect/>
          </a:stretch>
        </p:blipFill>
        <p:spPr bwMode="auto">
          <a:xfrm>
            <a:off x="3488532" y="822723"/>
            <a:ext cx="2156222" cy="170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1270" name="Text Box 6"/>
          <p:cNvSpPr txBox="1">
            <a:spLocks noChangeArrowheads="1"/>
          </p:cNvSpPr>
          <p:nvPr/>
        </p:nvSpPr>
        <p:spPr bwMode="auto">
          <a:xfrm>
            <a:off x="1229839" y="1217236"/>
            <a:ext cx="19527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s-CL" sz="1200"/>
              <a:t>&gt; Color </a:t>
            </a:r>
            <a:r>
              <a:rPr lang="es-CL" sz="1200">
                <a:sym typeface="Symbol" charset="2"/>
              </a:rPr>
              <a:t></a:t>
            </a:r>
            <a:r>
              <a:rPr lang="es-CL" sz="1200"/>
              <a:t> blanco &amp; negro</a:t>
            </a:r>
            <a:endParaRPr lang="es-ES" sz="120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264444" y="1487091"/>
            <a:ext cx="4375547" cy="3157538"/>
            <a:chOff x="102" y="1249"/>
            <a:chExt cx="3675" cy="2652"/>
          </a:xfrm>
        </p:grpSpPr>
        <p:pic>
          <p:nvPicPr>
            <p:cNvPr id="92170" name="Picture 8"/>
            <p:cNvPicPr>
              <a:picLocks noChangeAspect="1" noChangeArrowheads="1"/>
            </p:cNvPicPr>
            <p:nvPr/>
          </p:nvPicPr>
          <p:blipFill>
            <a:blip r:embed="rId6">
              <a:lum bright="6000" contrast="42000"/>
              <a:grayscl/>
            </a:blip>
            <a:srcRect/>
            <a:stretch>
              <a:fillRect/>
            </a:stretch>
          </p:blipFill>
          <p:spPr bwMode="auto">
            <a:xfrm>
              <a:off x="1966" y="2467"/>
              <a:ext cx="1811" cy="1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171" name="Text Box 9"/>
            <p:cNvSpPr txBox="1">
              <a:spLocks noChangeArrowheads="1"/>
            </p:cNvSpPr>
            <p:nvPr/>
          </p:nvSpPr>
          <p:spPr bwMode="auto">
            <a:xfrm>
              <a:off x="102" y="1249"/>
              <a:ext cx="17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L" sz="1200"/>
                <a:t>&gt; Mejoramiento de contraste</a:t>
              </a:r>
              <a:endParaRPr lang="es-ES" sz="1200"/>
            </a:p>
          </p:txBody>
        </p:sp>
      </p:grpSp>
      <p:sp>
        <p:nvSpPr>
          <p:cNvPr id="1291274" name="Line 10"/>
          <p:cNvSpPr>
            <a:spLocks noChangeShapeType="1"/>
          </p:cNvSpPr>
          <p:nvPr/>
        </p:nvSpPr>
        <p:spPr bwMode="auto">
          <a:xfrm>
            <a:off x="4562475" y="2543175"/>
            <a:ext cx="0" cy="409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b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D27AD1-EC11-CE4E-9F5C-7719F34BDF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60494E-6 L 0.23854 -0.413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9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-206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44444E-6 L -0.00278 -0.407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91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-20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24167 -0.412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91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-20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270" grpId="0"/>
      <p:bldP spid="12912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410">
            <a:extLst>
              <a:ext uri="{FF2B5EF4-FFF2-40B4-BE49-F238E27FC236}">
                <a16:creationId xmlns:a16="http://schemas.microsoft.com/office/drawing/2014/main" id="{61EB50F5-B8C6-794F-BC37-864AD463E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756" y="3209502"/>
            <a:ext cx="90762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Arreglo CCD</a:t>
            </a:r>
          </a:p>
        </p:txBody>
      </p:sp>
      <p:pic>
        <p:nvPicPr>
          <p:cNvPr id="345" name="Picture 344">
            <a:extLst>
              <a:ext uri="{FF2B5EF4-FFF2-40B4-BE49-F238E27FC236}">
                <a16:creationId xmlns:a16="http://schemas.microsoft.com/office/drawing/2014/main" id="{8CA49FDD-DC91-7D44-8E5B-8AD8B8509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14" r="14741"/>
          <a:stretch/>
        </p:blipFill>
        <p:spPr>
          <a:xfrm rot="5400000" flipH="1">
            <a:off x="1697932" y="996440"/>
            <a:ext cx="2234381" cy="2571750"/>
          </a:xfrm>
          <a:prstGeom prst="rect">
            <a:avLst/>
          </a:prstGeom>
        </p:spPr>
      </p:pic>
      <p:sp>
        <p:nvSpPr>
          <p:cNvPr id="346" name="Sun 345">
            <a:extLst>
              <a:ext uri="{FF2B5EF4-FFF2-40B4-BE49-F238E27FC236}">
                <a16:creationId xmlns:a16="http://schemas.microsoft.com/office/drawing/2014/main" id="{3AB6DE07-DBFF-DE47-AAD2-0B5F4E36468D}"/>
              </a:ext>
            </a:extLst>
          </p:cNvPr>
          <p:cNvSpPr/>
          <p:nvPr/>
        </p:nvSpPr>
        <p:spPr>
          <a:xfrm>
            <a:off x="4262284" y="796415"/>
            <a:ext cx="309716" cy="368709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1D663229-B702-3D45-91DD-4B071B1AB2B7}"/>
              </a:ext>
            </a:extLst>
          </p:cNvPr>
          <p:cNvCxnSpPr/>
          <p:nvPr/>
        </p:nvCxnSpPr>
        <p:spPr>
          <a:xfrm flipH="1">
            <a:off x="3709220" y="1165125"/>
            <a:ext cx="553064" cy="523568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2A3FCC71-E423-A74A-A916-9735A85E192B}"/>
              </a:ext>
            </a:extLst>
          </p:cNvPr>
          <p:cNvCxnSpPr>
            <a:cxnSpLocks/>
          </p:cNvCxnSpPr>
          <p:nvPr/>
        </p:nvCxnSpPr>
        <p:spPr>
          <a:xfrm flipH="1">
            <a:off x="3834581" y="1076635"/>
            <a:ext cx="306029" cy="8849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F8BF0A83-6C8E-374A-B141-A234EB957447}"/>
              </a:ext>
            </a:extLst>
          </p:cNvPr>
          <p:cNvCxnSpPr>
            <a:cxnSpLocks/>
          </p:cNvCxnSpPr>
          <p:nvPr/>
        </p:nvCxnSpPr>
        <p:spPr>
          <a:xfrm flipH="1">
            <a:off x="4417142" y="1253614"/>
            <a:ext cx="1" cy="28022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2029B377-4BFC-AC45-9893-6B7067992891}"/>
              </a:ext>
            </a:extLst>
          </p:cNvPr>
          <p:cNvCxnSpPr>
            <a:cxnSpLocks/>
          </p:cNvCxnSpPr>
          <p:nvPr/>
        </p:nvCxnSpPr>
        <p:spPr>
          <a:xfrm>
            <a:off x="3709220" y="1832491"/>
            <a:ext cx="553064" cy="33203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9" name="Picture 358">
            <a:extLst>
              <a:ext uri="{FF2B5EF4-FFF2-40B4-BE49-F238E27FC236}">
                <a16:creationId xmlns:a16="http://schemas.microsoft.com/office/drawing/2014/main" id="{978E18D1-EE0E-9A4B-83E3-00D089ED1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13" y="1152102"/>
            <a:ext cx="2057400" cy="2057400"/>
          </a:xfrm>
          <a:prstGeom prst="rect">
            <a:avLst/>
          </a:prstGeom>
        </p:spPr>
      </p:pic>
      <p:sp>
        <p:nvSpPr>
          <p:cNvPr id="363" name="Rectangle 362">
            <a:extLst>
              <a:ext uri="{FF2B5EF4-FFF2-40B4-BE49-F238E27FC236}">
                <a16:creationId xmlns:a16="http://schemas.microsoft.com/office/drawing/2014/main" id="{CE50FFAF-9977-7245-8D99-6F7E6B31B0C1}"/>
              </a:ext>
            </a:extLst>
          </p:cNvPr>
          <p:cNvSpPr/>
          <p:nvPr/>
        </p:nvSpPr>
        <p:spPr>
          <a:xfrm>
            <a:off x="4501942" y="1932786"/>
            <a:ext cx="276533" cy="496033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0E54441A-D4F7-224A-A819-76D4A1D7568E}"/>
              </a:ext>
            </a:extLst>
          </p:cNvPr>
          <p:cNvSpPr/>
          <p:nvPr/>
        </p:nvSpPr>
        <p:spPr>
          <a:xfrm>
            <a:off x="4330782" y="2063498"/>
            <a:ext cx="159490" cy="2167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909712FC-88AB-0741-BF68-ED8B2085D1A7}"/>
              </a:ext>
            </a:extLst>
          </p:cNvPr>
          <p:cNvCxnSpPr>
            <a:cxnSpLocks/>
          </p:cNvCxnSpPr>
          <p:nvPr/>
        </p:nvCxnSpPr>
        <p:spPr>
          <a:xfrm>
            <a:off x="3862232" y="2188861"/>
            <a:ext cx="290384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62206BC6-AC35-1E4B-B1A8-58B8817C4081}"/>
              </a:ext>
            </a:extLst>
          </p:cNvPr>
          <p:cNvCxnSpPr>
            <a:cxnSpLocks/>
          </p:cNvCxnSpPr>
          <p:nvPr/>
        </p:nvCxnSpPr>
        <p:spPr>
          <a:xfrm flipV="1">
            <a:off x="3709219" y="2244166"/>
            <a:ext cx="553064" cy="33203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Right Arrow 369">
            <a:extLst>
              <a:ext uri="{FF2B5EF4-FFF2-40B4-BE49-F238E27FC236}">
                <a16:creationId xmlns:a16="http://schemas.microsoft.com/office/drawing/2014/main" id="{47EF1A78-CC95-6846-AF6A-A3E52D938E3B}"/>
              </a:ext>
            </a:extLst>
          </p:cNvPr>
          <p:cNvSpPr/>
          <p:nvPr/>
        </p:nvSpPr>
        <p:spPr>
          <a:xfrm>
            <a:off x="4907521" y="2041692"/>
            <a:ext cx="228659" cy="245659"/>
          </a:xfrm>
          <a:prstGeom prst="rightArrow">
            <a:avLst/>
          </a:prstGeom>
          <a:solidFill>
            <a:schemeClr val="accent3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1" name="Rectangle 410">
            <a:extLst>
              <a:ext uri="{FF2B5EF4-FFF2-40B4-BE49-F238E27FC236}">
                <a16:creationId xmlns:a16="http://schemas.microsoft.com/office/drawing/2014/main" id="{E11B11B6-EC92-D94C-AA29-8AE4B12F9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81" y="3324918"/>
            <a:ext cx="59984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Objeto</a:t>
            </a:r>
          </a:p>
        </p:txBody>
      </p:sp>
      <p:sp>
        <p:nvSpPr>
          <p:cNvPr id="372" name="Rectangle 410">
            <a:extLst>
              <a:ext uri="{FF2B5EF4-FFF2-40B4-BE49-F238E27FC236}">
                <a16:creationId xmlns:a16="http://schemas.microsoft.com/office/drawing/2014/main" id="{230C01B8-ED5A-4C47-B933-84C32F18F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718" y="2586182"/>
            <a:ext cx="64152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Cámara</a:t>
            </a:r>
          </a:p>
        </p:txBody>
      </p:sp>
      <p:pic>
        <p:nvPicPr>
          <p:cNvPr id="375" name="Picture 374">
            <a:extLst>
              <a:ext uri="{FF2B5EF4-FFF2-40B4-BE49-F238E27FC236}">
                <a16:creationId xmlns:a16="http://schemas.microsoft.com/office/drawing/2014/main" id="{0C430657-1AD7-5A49-95CF-98D4E42BF1E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57" y="1128919"/>
            <a:ext cx="2114550" cy="2066925"/>
          </a:xfrm>
          <a:prstGeom prst="rect">
            <a:avLst/>
          </a:prstGeom>
        </p:spPr>
      </p:pic>
      <p:sp>
        <p:nvSpPr>
          <p:cNvPr id="21" name="Rectangle 410">
            <a:extLst>
              <a:ext uri="{FF2B5EF4-FFF2-40B4-BE49-F238E27FC236}">
                <a16:creationId xmlns:a16="http://schemas.microsoft.com/office/drawing/2014/main" id="{51BE8109-0B2E-554E-880B-FAF6F9784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3674" y="843232"/>
            <a:ext cx="111761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Iluminación </a:t>
            </a:r>
            <a:r>
              <a:rPr lang="es-ES_tradnl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[ON]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AC170-FC45-E243-A82A-0089539BE431}"/>
              </a:ext>
            </a:extLst>
          </p:cNvPr>
          <p:cNvSpPr/>
          <p:nvPr/>
        </p:nvSpPr>
        <p:spPr>
          <a:xfrm>
            <a:off x="733238" y="283743"/>
            <a:ext cx="4307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Sistema de adquisición de imágenes</a:t>
            </a:r>
            <a:endParaRPr lang="en-US" sz="2000" dirty="0">
              <a:solidFill>
                <a:srgbClr val="FF9300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AEC794E-D2E6-DF46-9478-AD5C3B1D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84" y="3677752"/>
            <a:ext cx="1205271" cy="10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410">
            <a:extLst>
              <a:ext uri="{FF2B5EF4-FFF2-40B4-BE49-F238E27FC236}">
                <a16:creationId xmlns:a16="http://schemas.microsoft.com/office/drawing/2014/main" id="{AB7C9007-A7EB-9244-BF08-744BAA320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555" y="4404736"/>
            <a:ext cx="20185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CCD: </a:t>
            </a:r>
            <a:r>
              <a:rPr lang="es-ES_tradn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Charged-Coupled</a:t>
            </a:r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Device</a:t>
            </a:r>
            <a:endParaRPr lang="es-ES_tradnl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Sensor de la imagen en una cámara</a:t>
            </a:r>
          </a:p>
        </p:txBody>
      </p:sp>
      <p:sp>
        <p:nvSpPr>
          <p:cNvPr id="24" name="Rectangle 410">
            <a:extLst>
              <a:ext uri="{FF2B5EF4-FFF2-40B4-BE49-F238E27FC236}">
                <a16:creationId xmlns:a16="http://schemas.microsoft.com/office/drawing/2014/main" id="{8D4E45E8-7A4A-514E-A5AB-14C4DA2CA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558" y="4778591"/>
            <a:ext cx="8098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© Wikipedia</a:t>
            </a:r>
          </a:p>
        </p:txBody>
      </p:sp>
    </p:spTree>
    <p:extLst>
      <p:ext uri="{BB962C8B-B14F-4D97-AF65-F5344CB8AC3E}">
        <p14:creationId xmlns:p14="http://schemas.microsoft.com/office/powerpoint/2010/main" val="284116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544E6D-19AE-9743-B1EF-9C818649B359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D7E29CC-645D-784C-89BB-3FF4D87A3E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77" y="630682"/>
            <a:ext cx="3971588" cy="38821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C6585B-B650-5048-84A7-27320DCD0CA9}"/>
              </a:ext>
            </a:extLst>
          </p:cNvPr>
          <p:cNvSpPr txBox="1"/>
          <p:nvPr/>
        </p:nvSpPr>
        <p:spPr>
          <a:xfrm>
            <a:off x="4173796" y="441437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x 16</a:t>
            </a:r>
          </a:p>
        </p:txBody>
      </p:sp>
    </p:spTree>
    <p:extLst>
      <p:ext uri="{BB962C8B-B14F-4D97-AF65-F5344CB8AC3E}">
        <p14:creationId xmlns:p14="http://schemas.microsoft.com/office/powerpoint/2010/main" val="348127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91FB96-7906-A043-8105-AFC1467B21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189" y="621737"/>
            <a:ext cx="3972761" cy="3901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7021EB-BFAB-6A46-9948-51BDA54EB34B}"/>
              </a:ext>
            </a:extLst>
          </p:cNvPr>
          <p:cNvSpPr txBox="1"/>
          <p:nvPr/>
        </p:nvSpPr>
        <p:spPr>
          <a:xfrm>
            <a:off x="4269658" y="441437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x 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774BE-E7CC-3644-9528-5A4D85E73ACF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9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2CE6F-379C-D140-83A2-85D05A38BB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77" y="630682"/>
            <a:ext cx="3971588" cy="3882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B79E8-3E14-BF40-A8D7-ECC6D1F7C416}"/>
              </a:ext>
            </a:extLst>
          </p:cNvPr>
          <p:cNvSpPr txBox="1"/>
          <p:nvPr/>
        </p:nvSpPr>
        <p:spPr>
          <a:xfrm>
            <a:off x="4173796" y="441437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x 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C16446-A6D4-6745-BF86-90F4CA30B8DD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0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7F83AA-B480-DD45-BE81-E870A652B7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73" y="665522"/>
            <a:ext cx="3922749" cy="383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FE419-24A7-A94B-AFBC-B9569B5B9A5C}"/>
              </a:ext>
            </a:extLst>
          </p:cNvPr>
          <p:cNvSpPr txBox="1"/>
          <p:nvPr/>
        </p:nvSpPr>
        <p:spPr>
          <a:xfrm>
            <a:off x="4173796" y="441437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32 x 32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7A7D2-5932-E54E-ABDC-94EE22BC0198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53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A2FD52-9C87-4647-8033-08A287F3A9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42" y="746177"/>
            <a:ext cx="3886479" cy="37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B4EB0-6193-7544-AF56-713FB9940CB5}"/>
              </a:ext>
            </a:extLst>
          </p:cNvPr>
          <p:cNvSpPr txBox="1"/>
          <p:nvPr/>
        </p:nvSpPr>
        <p:spPr>
          <a:xfrm>
            <a:off x="4173796" y="441437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 x 64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48DFAE-E0D9-1A4A-ABE7-6BD4C6CC1AB3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690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358</Words>
  <Application>Microsoft Macintosh PowerPoint</Application>
  <PresentationFormat>On-screen Show (16:9)</PresentationFormat>
  <Paragraphs>149</Paragraphs>
  <Slides>35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Helvetica Neue Light</vt:lpstr>
      <vt:lpstr>Times New Roman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Conceptos Básicos</vt:lpstr>
      <vt:lpstr>Conceptos Básicos</vt:lpstr>
      <vt:lpstr>Conceptos Básicos</vt:lpstr>
      <vt:lpstr>Representación</vt:lpstr>
      <vt:lpstr>Representación</vt:lpstr>
      <vt:lpstr>Representación</vt:lpstr>
      <vt:lpstr>Representación</vt:lpstr>
      <vt:lpstr>Representación</vt:lpstr>
      <vt:lpstr>Imágenes a Color</vt:lpstr>
      <vt:lpstr>Imágenes a Color</vt:lpstr>
      <vt:lpstr>Imágenes a Color</vt:lpstr>
      <vt:lpstr>Imágenes a Color</vt:lpstr>
      <vt:lpstr>Imágenes a Color</vt:lpstr>
      <vt:lpstr>Imágenes a Color</vt:lpstr>
      <vt:lpstr>Imágenes a Color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11</cp:revision>
  <dcterms:modified xsi:type="dcterms:W3CDTF">2021-08-23T13:47:35Z</dcterms:modified>
</cp:coreProperties>
</file>